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42"/>
  </p:notesMasterIdLst>
  <p:sldIdLst>
    <p:sldId id="256" r:id="rId3"/>
    <p:sldId id="257" r:id="rId4"/>
    <p:sldId id="258" r:id="rId5"/>
    <p:sldId id="259" r:id="rId6"/>
    <p:sldId id="265" r:id="rId7"/>
    <p:sldId id="266" r:id="rId8"/>
    <p:sldId id="260" r:id="rId9"/>
    <p:sldId id="261" r:id="rId10"/>
    <p:sldId id="262" r:id="rId11"/>
    <p:sldId id="264" r:id="rId12"/>
    <p:sldId id="263" r:id="rId13"/>
    <p:sldId id="267" r:id="rId14"/>
    <p:sldId id="280" r:id="rId15"/>
    <p:sldId id="268" r:id="rId16"/>
    <p:sldId id="299" r:id="rId17"/>
    <p:sldId id="300" r:id="rId18"/>
    <p:sldId id="301" r:id="rId19"/>
    <p:sldId id="302" r:id="rId20"/>
    <p:sldId id="303" r:id="rId21"/>
    <p:sldId id="304" r:id="rId22"/>
    <p:sldId id="306" r:id="rId23"/>
    <p:sldId id="305" r:id="rId24"/>
    <p:sldId id="307" r:id="rId25"/>
    <p:sldId id="308" r:id="rId26"/>
    <p:sldId id="310" r:id="rId27"/>
    <p:sldId id="309" r:id="rId28"/>
    <p:sldId id="311" r:id="rId29"/>
    <p:sldId id="312" r:id="rId30"/>
    <p:sldId id="313" r:id="rId31"/>
    <p:sldId id="315" r:id="rId32"/>
    <p:sldId id="329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5E51C-86AA-49D6-A0DC-9ACA7F33B738}" type="datetime2">
              <a:rPr lang="en-US" smtClean="0"/>
              <a:pPr/>
              <a:t>Wednesday, October 07,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A.A. 2015/2016  -   Draft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5B7CF-5057-4573-96D8-8497D81778F8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91667-961C-4EA2-878E-57A30A4460B9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93695-26A2-4698-85BD-05D4E1D2544C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D8C6D-9923-4401-A86B-2319489A2C2F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FEAF3-0AD7-4E48-ACD3-3D889F411F38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184D8-BFF2-41FF-A6C5-E1FBF58C8A4C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7AF81-FB1C-4637-A57D-6DFC4B87701E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5575-A298-401F-B0FF-74BF62805C7B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37A926-DD04-4895-9ABA-40102A9A6C1C}" type="datetime2">
              <a:rPr lang="en-US" smtClean="0"/>
              <a:pPr/>
              <a:t>Wednesday, October 07,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34AB7C-2598-4FB4-A3D9-47696671653A}" type="datetime2">
              <a:rPr lang="en-US" smtClean="0"/>
              <a:pPr/>
              <a:t>Wednesday, October 07,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A.A. 2015/2016  -   Draft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C10CA255-FD41-4DCB-9CAA-6284CCB95B0E}" type="datetime2">
              <a:rPr lang="en-US" smtClean="0"/>
              <a:pPr/>
              <a:t>Wednesday, October 07,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A.A. 2015/2016  -   Draft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2015/16</a:t>
            </a:r>
          </a:p>
          <a:p>
            <a:pPr algn="ctr"/>
            <a:r>
              <a:rPr lang="it-IT" sz="3100" b="1" dirty="0" smtClean="0"/>
              <a:t>Oltre le classi</a:t>
            </a:r>
            <a:endParaRPr lang="it-IT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>
                <a:cs typeface="Courier New" pitchFamily="49" charset="0"/>
              </a:rPr>
              <a:t>Decidendo la classe dell’oggetto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it-IT" sz="2400" dirty="0" smtClean="0">
                <a:cs typeface="Courier New" pitchFamily="49" charset="0"/>
              </a:rPr>
              <a:t> si controlla la particolare implementazione che si intende usare</a:t>
            </a:r>
          </a:p>
          <a:p>
            <a:r>
              <a:rPr lang="it-IT" sz="2400" dirty="0" smtClean="0">
                <a:cs typeface="Courier New" pitchFamily="49" charset="0"/>
              </a:rPr>
              <a:t>Per decidere quale algoritmo utilizzare basta modificare la prima linea del seguente blocco di codice. Tutte le occorrenze di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v.verificaDup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cs typeface="Courier New" pitchFamily="49" charset="0"/>
              </a:rPr>
              <a:t>restano invariate al variare della classe scelta nella linea 1.</a:t>
            </a:r>
          </a:p>
          <a:p>
            <a:pPr>
              <a:buNone/>
            </a:pP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v=new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();//scelta algoritmo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v.</a:t>
            </a:r>
            <a:r>
              <a:rPr lang="it-IT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(S1)) {…}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v.</a:t>
            </a:r>
            <a:r>
              <a:rPr lang="it-IT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(S2)) {…}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Le interfacce: Il problema dei duplicati</a:t>
            </a:r>
            <a:endParaRPr lang="it-IT" sz="2800" dirty="0"/>
          </a:p>
        </p:txBody>
      </p:sp>
      <p:sp>
        <p:nvSpPr>
          <p:cNvPr id="9" name="Callout 2 8"/>
          <p:cNvSpPr/>
          <p:nvPr/>
        </p:nvSpPr>
        <p:spPr>
          <a:xfrm>
            <a:off x="5724128" y="4653136"/>
            <a:ext cx="1656184" cy="288032"/>
          </a:xfrm>
          <a:prstGeom prst="borderCallout2">
            <a:avLst>
              <a:gd name="adj1" fmla="val 18750"/>
              <a:gd name="adj2" fmla="val -8333"/>
              <a:gd name="adj3" fmla="val 28370"/>
              <a:gd name="adj4" fmla="val -74667"/>
              <a:gd name="adj5" fmla="val -57456"/>
              <a:gd name="adj6" fmla="val -25357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interfaccia</a:t>
            </a:r>
          </a:p>
        </p:txBody>
      </p:sp>
      <p:sp>
        <p:nvSpPr>
          <p:cNvPr id="10" name="Callout 2 9"/>
          <p:cNvSpPr/>
          <p:nvPr/>
        </p:nvSpPr>
        <p:spPr>
          <a:xfrm>
            <a:off x="5724128" y="5085184"/>
            <a:ext cx="1656184" cy="288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1378"/>
              <a:gd name="adj6" fmla="val -8514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classe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Callout 2 10"/>
          <p:cNvSpPr/>
          <p:nvPr/>
        </p:nvSpPr>
        <p:spPr>
          <a:xfrm>
            <a:off x="5724128" y="5517232"/>
            <a:ext cx="1656184" cy="288032"/>
          </a:xfrm>
          <a:prstGeom prst="borderCallout2">
            <a:avLst>
              <a:gd name="adj1" fmla="val 18750"/>
              <a:gd name="adj2" fmla="val -8333"/>
              <a:gd name="adj3" fmla="val 28370"/>
              <a:gd name="adj4" fmla="val -74667"/>
              <a:gd name="adj5" fmla="val -105557"/>
              <a:gd name="adj6" fmla="val -198916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metodo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Supponiamo di volere creare classi per cerchi, rettangoli ed altre figure</a:t>
            </a:r>
          </a:p>
          <a:p>
            <a:r>
              <a:rPr lang="it-IT" dirty="0" smtClean="0"/>
              <a:t>Ciascuna classe avrà metodi per disegnare la figura e spostarla da un punto dello schermo ad un altro</a:t>
            </a:r>
          </a:p>
          <a:p>
            <a:r>
              <a:rPr lang="it-IT" dirty="0" smtClean="0"/>
              <a:t>Esempio: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it-IT" dirty="0" smtClean="0"/>
              <a:t> avrà un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it-IT" dirty="0" smtClean="0"/>
              <a:t> ed un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it-IT" dirty="0" smtClean="0"/>
              <a:t> basati sul centro del cerchio e sul suo raggio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 altro esempio:</a:t>
            </a:r>
            <a:br>
              <a:rPr lang="it-IT" dirty="0" smtClean="0"/>
            </a:br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Figure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interface Figure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// costanti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MAX_X_COORD=1024;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MAX_Y_COORD=768;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 Disegna questo oggetto di tipo Figure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 centrandolo rispetto alle coordinate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fornite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*@param x la coordinata X del punto centrale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	      della figura da disegnare.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*@param y la coordinata Y del punto centrale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	      della figura da disegnare.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*/				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y); 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it-IT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Figure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 Sposta questo oggetto di tipo Figure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 nella posizione di cui vengono fornite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 le coordinate.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*@param x la coordinata X del punto centrale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	      della figura da spostare.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*@param y la coordinata Y del punto centrale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	      della figura da spostare.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 */				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y);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lnSpc>
                <a:spcPct val="90000"/>
              </a:lnSpc>
              <a:buNone/>
            </a:pPr>
            <a:endParaRPr lang="it-IT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Figure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Figure {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// dichiarazione di campi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xCoord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yCoord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radius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endParaRPr lang="it-IT" sz="17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// costruttori che inizializzano x,y, e il raggio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/** (commenti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javadoc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*/	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xCoord=x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yCoord=y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	// … disegna il cerchio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	// … definizione del metodo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move</a:t>
            </a:r>
            <a:endParaRPr lang="it-IT" sz="17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} // classe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Circle</a:t>
            </a:r>
            <a:endParaRPr lang="it-IT" sz="17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it-IT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Figure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Aereo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decolla()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atterra()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	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	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Volante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Automobile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innestaRetromarcia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Nave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gettaAncora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Volante</a:t>
            </a:r>
            <a:endParaRPr lang="it-IT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interface Volante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atterra();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decolla();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Aereo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Volante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atterra()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... ... }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decolla()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 ... ...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di Veicolo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di Veicolo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Volante</a:t>
            </a:r>
            <a:endParaRPr lang="it-IT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/>
              <a:t>Qual è il vantaggio di tale scelta?</a:t>
            </a:r>
          </a:p>
          <a:p>
            <a:r>
              <a:rPr lang="it-IT" sz="2400" dirty="0" smtClean="0"/>
              <a:t>Ovvia risposta: possibilità di utilizzo del polimorfismo. Infatti, sarà legale scrivere</a:t>
            </a:r>
          </a:p>
          <a:p>
            <a:pPr algn="ctr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Volante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volante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Aereo();</a:t>
            </a:r>
          </a:p>
          <a:p>
            <a:r>
              <a:rPr lang="it-IT" sz="2400" dirty="0" smtClean="0"/>
              <a:t>oltre ovviamente a</a:t>
            </a:r>
          </a:p>
          <a:p>
            <a:pPr algn="ctr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Veicolo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veicolo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Aereo();</a:t>
            </a:r>
          </a:p>
          <a:p>
            <a:r>
              <a:rPr lang="it-IT" sz="2400" dirty="0" smtClean="0"/>
              <a:t>e quindi si potrebbero sfruttare parametri polimorfi, collezioni eterogenee e invocazioni di metodi virtuali, in situazioni diverse.</a:t>
            </a:r>
          </a:p>
          <a:p>
            <a:r>
              <a:rPr lang="it-IT" sz="2400" dirty="0" smtClean="0"/>
              <a:t>Potremmo anche fare implementare alla classe Aereo altre </a:t>
            </a:r>
            <a:r>
              <a:rPr lang="it-IT" sz="2400" dirty="0" err="1" smtClean="0"/>
              <a:t>interfacce…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Volante</a:t>
            </a:r>
            <a:endParaRPr lang="it-IT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Consideriamo la seguente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Punto, che </a:t>
            </a:r>
            <a:r>
              <a:rPr lang="it-IT" dirty="0" smtClean="0"/>
              <a:t>serve per memorizzare dei punti di un piano mediante le coordinate x e y:</a:t>
            </a:r>
            <a:endParaRPr lang="it-IT" dirty="0" smtClean="0">
              <a:latin typeface="+mj-lt"/>
            </a:endParaRP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this.x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leggiX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x;}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leggiY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y;}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distanza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(x *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+ y *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it-IT" dirty="0" smtClean="0"/>
              <a:t> 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Ad uno stesso problema algoritmico possono corrispondere diverse soluzioni algoritmiche caratterizzate da prestazioni differenti</a:t>
            </a:r>
            <a:endParaRPr lang="it-IT" sz="2600" dirty="0" smtClean="0">
              <a:latin typeface="+mj-lt"/>
            </a:endParaRPr>
          </a:p>
          <a:p>
            <a:r>
              <a:rPr lang="it-IT" dirty="0" smtClean="0"/>
              <a:t>In un progetto </a:t>
            </a:r>
            <a:r>
              <a:rPr lang="it-IT" dirty="0" err="1" smtClean="0"/>
              <a:t>sw</a:t>
            </a:r>
            <a:r>
              <a:rPr lang="it-IT" dirty="0" smtClean="0"/>
              <a:t> vorremmo potere utilizzare una qualunque implementazione a “scatola chiusa” e in modo interscambiabile, senza dovere modificare l’interfaccia verso l’applicazione chiamante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interfacce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Cosa hanno in comune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it-IT" dirty="0" smtClean="0"/>
              <a:t> e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 ?  Gli oggetti di entrambe possono essere ordinati secondo un criterio univoco</a:t>
            </a:r>
          </a:p>
          <a:p>
            <a:r>
              <a:rPr lang="it-IT" dirty="0" smtClean="0"/>
              <a:t>In effetti, si può desiderare di ordinare oggetti di un gran numero di classi, secondo criteri diversi. </a:t>
            </a:r>
          </a:p>
          <a:p>
            <a:r>
              <a:rPr lang="it-IT" dirty="0" smtClean="0"/>
              <a:t>In un esempio abbiamo visto come usare una classe astratta (classe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dirty="0" smtClean="0"/>
              <a:t>) per scrivere un algoritmo utilizzabile per ordinare oggetti di una qualsiasi classe:</a:t>
            </a:r>
          </a:p>
          <a:p>
            <a:pPr lvl="1"/>
            <a:r>
              <a:rPr lang="it-IT" dirty="0" smtClean="0"/>
              <a:t>Con questo approccio è necessario dichiarare una classe specializzata per ogni classe che si intende ordinare, anche se tale classe contiene poco codice (ad es.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dirty="0" smtClean="0"/>
              <a:t>)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Sarebbe invece molto più comodo dire che una qualsiasi classe è ordinabile se ha un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che consenta di confrontare due istanze e di stabilire quale delle due deve precedere l’altra.</a:t>
            </a:r>
          </a:p>
          <a:p>
            <a:r>
              <a:rPr lang="it-IT" dirty="0" smtClean="0"/>
              <a:t>In questo modo delineiamo una specie di classe trasversale che accomuna classi diverse la cui unica caratteristica comune è quella di avere un metodo con la stessa firma.</a:t>
            </a:r>
          </a:p>
          <a:p>
            <a:r>
              <a:rPr lang="it-IT" dirty="0" smtClean="0"/>
              <a:t>Potremmo poi avere una classe che ordina questa classe trasversale, senza la necessità di avere classi specializzate.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Per esempio: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interface Ordinabile 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(Ordinabile o);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Ricorda: non si può creare un’istanza di un’interfaccia con l’istruzione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/>
              <a:t>, visto che sarebbe vuota, per cui quando un oggetto è di un tipo corrispondente a un’interfaccia, significa che appartiene a una classe che </a:t>
            </a:r>
            <a:r>
              <a:rPr lang="it-IT" i="1" dirty="0" smtClean="0"/>
              <a:t>implementa</a:t>
            </a:r>
            <a:r>
              <a:rPr lang="it-IT" dirty="0" smtClean="0"/>
              <a:t> quell’interfaccia.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Una classe può </a:t>
            </a:r>
            <a:r>
              <a:rPr lang="it-IT" i="1" dirty="0" smtClean="0"/>
              <a:t>implementare</a:t>
            </a:r>
            <a:r>
              <a:rPr lang="it-IT" dirty="0" smtClean="0"/>
              <a:t> una o più interfacce dichiarandole esplicitamente e implementando i metodi dichiarati nelle interfacce stesse.</a:t>
            </a:r>
          </a:p>
          <a:p>
            <a:r>
              <a:rPr lang="it-IT" dirty="0" smtClean="0"/>
              <a:t>In tal caso, gli oggetti di questa classe saranno riconosciuti anche come oggetti che implementano l’interfaccia.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x;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	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y) {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this.x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x;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y; }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leggiX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{ return x; }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leggiY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{ return y; }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distanza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	return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(x * x + y * y);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 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criterio d’ordinamento la distanza dall’origine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	if (o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return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distanza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&gt; ((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o).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distanza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	else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return false;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r>
              <a:rPr lang="it-IT" sz="1800" dirty="0" smtClean="0"/>
              <a:t>Modifichiamo la classe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800" dirty="0" smtClean="0"/>
              <a:t> vista precedentemente in modo che possa funzionare con le interfacce. Si può notare che dal punto di vista del trattamento, non c’è nessuna differenza tra istanze di classi e istanze di classi che implementano interfacce. 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vettore[];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this.maxElementi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   vettore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it-IT" sz="1600" dirty="0" smtClean="0"/>
              <a:t>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aggiungi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elemento)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(elemento !=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      vettore[curElementi++] = elemento;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} else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leggi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indice)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(indice &gt;= 0 &amp;&amp; indice &lt;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(vettore[indice]);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else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() {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elementi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ordina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() { 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shell-sort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s, i, j,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temp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(s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/ 2; s &gt; 0; s /= 2)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(i = s; i &lt;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(j = i - s; j &gt;= 0; j -= s)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(vettore[j].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(vettore[j + s]))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= vettore[j];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   vettore[j] = vettore[j + s];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   vettore[j + s]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r>
              <a:rPr lang="it-IT" sz="2400" dirty="0" smtClean="0"/>
              <a:t>La seguente classe ci permette di verificare il funzionamento di quanto visto. 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TestOrdinamento2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vo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vo.aggiungi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Punto(30,40));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vo.aggiungi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Punto(300,400));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vo.aggiungi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Punto(3,4));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vo.ordina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(); i++)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(((Punto)(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vo.leggi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(i))).distanza());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r>
              <a:rPr lang="it-IT" sz="2400" dirty="0" smtClean="0"/>
              <a:t>Il codice produce il risultato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50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500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it-IT" sz="2400" dirty="0" smtClean="0"/>
          </a:p>
          <a:p>
            <a:r>
              <a:rPr lang="it-IT" sz="2400" dirty="0" smtClean="0"/>
              <a:t>La soluzione è più flessibile rispetto a quella vista in precedenza, anche se l’uso dei cast rende il codice più insicuro.</a:t>
            </a:r>
          </a:p>
          <a:p>
            <a:pPr lvl="1"/>
            <a:r>
              <a:rPr lang="it-IT" sz="1800" dirty="0" smtClean="0"/>
              <a:t>D’altra parte è vero in generale che più un codice è riutilizzabile in contesti differenti più diventa insicuro, in quanto i controlli che il compilatore è in grado di eseguire sono meno stringenti. Java ha il pregio di permettere tanto soluzioni verificabili staticamente quanto soluzioni adattabili dinamicamente.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verificaDupArray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verificaDupOrdArray</a:t>
            </a:r>
            <a:r>
              <a:rPr lang="it-IT" sz="2600" dirty="0" smtClean="0">
                <a:cs typeface="Courier New" pitchFamily="49" charset="0"/>
              </a:rPr>
              <a:t> hanno stesso parametro e stesso tipo restituito, ma nomi diversi: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nome_m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&gt; (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S)</a:t>
            </a:r>
            <a:endParaRPr lang="it-IT" sz="2600" dirty="0" smtClean="0">
              <a:cs typeface="Courier New" pitchFamily="49" charset="0"/>
            </a:endParaRPr>
          </a:p>
          <a:p>
            <a:r>
              <a:rPr lang="it-IT" sz="2600" dirty="0" smtClean="0">
                <a:cs typeface="Courier New" pitchFamily="49" charset="0"/>
              </a:rPr>
              <a:t>Modificare un progetto </a:t>
            </a:r>
            <a:r>
              <a:rPr lang="it-IT" sz="2600" dirty="0" err="1" smtClean="0">
                <a:cs typeface="Courier New" pitchFamily="49" charset="0"/>
              </a:rPr>
              <a:t>sw</a:t>
            </a:r>
            <a:r>
              <a:rPr lang="it-IT" sz="2600" dirty="0" smtClean="0">
                <a:cs typeface="Courier New" pitchFamily="49" charset="0"/>
              </a:rPr>
              <a:t> per utilizzare una diversa implementazione comporta la sostituzione di ogni occorrenza del nome del metodo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Le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b="1" dirty="0" smtClean="0"/>
              <a:t>tipo di dato astratto </a:t>
            </a:r>
            <a:r>
              <a:rPr lang="it-IT" dirty="0" smtClean="0"/>
              <a:t>è costituito da un insieme di valori e da un insieme di operazioni ad esse relative</a:t>
            </a:r>
          </a:p>
          <a:p>
            <a:r>
              <a:rPr lang="it-IT" dirty="0" smtClean="0"/>
              <a:t>Nei linguaggi </a:t>
            </a:r>
            <a:r>
              <a:rPr lang="it-IT" dirty="0" err="1" smtClean="0"/>
              <a:t>O.O.</a:t>
            </a:r>
            <a:r>
              <a:rPr lang="it-IT" dirty="0" smtClean="0"/>
              <a:t> come Java, i tipi di dati astratti corrispondono alle interfacce, nel senso che per ogni classe che implementa un’interfaccia l’utilizzatore può:</a:t>
            </a:r>
          </a:p>
          <a:p>
            <a:pPr lvl="1"/>
            <a:r>
              <a:rPr lang="it-IT" dirty="0" smtClean="0"/>
              <a:t>Creare un oggetto della classe (“oggetto” corrisponde a “valore” )</a:t>
            </a:r>
          </a:p>
          <a:p>
            <a:pPr lvl="1"/>
            <a:r>
              <a:rPr lang="it-IT" dirty="0" smtClean="0"/>
              <a:t>Invocare i metodi pubblici della classe (“metodo pubblico” corrisponde a “operazione”)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000" dirty="0" smtClean="0"/>
              <a:t>Tipi </a:t>
            </a:r>
            <a:r>
              <a:rPr lang="it-IT" sz="3000" dirty="0" smtClean="0"/>
              <a:t>di dati astratti e strutture </a:t>
            </a:r>
            <a:r>
              <a:rPr lang="it-IT" sz="3000" dirty="0" smtClean="0"/>
              <a:t>dati (cenno)</a:t>
            </a:r>
            <a:endParaRPr lang="it-IT" sz="3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Una </a:t>
            </a:r>
            <a:r>
              <a:rPr lang="it-IT" b="1" dirty="0" smtClean="0"/>
              <a:t>struttura dati </a:t>
            </a:r>
            <a:r>
              <a:rPr lang="it-IT" dirty="0" smtClean="0"/>
              <a:t>è la realizzazione concreta (o </a:t>
            </a:r>
            <a:r>
              <a:rPr lang="it-IT" i="1" dirty="0" smtClean="0"/>
              <a:t>implementazione</a:t>
            </a:r>
            <a:r>
              <a:rPr lang="it-IT" dirty="0" smtClean="0"/>
              <a:t>) di un tipo di dato astratto</a:t>
            </a:r>
          </a:p>
          <a:p>
            <a:r>
              <a:rPr lang="it-IT" dirty="0" smtClean="0"/>
              <a:t>Nei linguaggi </a:t>
            </a:r>
            <a:r>
              <a:rPr lang="it-IT" dirty="0" err="1" smtClean="0"/>
              <a:t>O.O.</a:t>
            </a:r>
            <a:r>
              <a:rPr lang="it-IT" dirty="0" smtClean="0"/>
              <a:t> come Java un programmatore può progettare una </a:t>
            </a:r>
            <a:r>
              <a:rPr lang="it-IT" i="1" dirty="0" smtClean="0"/>
              <a:t>classe </a:t>
            </a:r>
            <a:r>
              <a:rPr lang="it-IT" dirty="0" smtClean="0"/>
              <a:t>che implementa un’interfaccia</a:t>
            </a:r>
          </a:p>
          <a:p>
            <a:r>
              <a:rPr lang="it-IT" dirty="0" smtClean="0"/>
              <a:t>In altre parole valgono le associazioni:</a:t>
            </a:r>
          </a:p>
          <a:p>
            <a:pPr lvl="1"/>
            <a:r>
              <a:rPr lang="it-IT" dirty="0" smtClean="0"/>
              <a:t>Tipo di dato astratto – Interfaccia (di interesse dell’utilizzatore)</a:t>
            </a:r>
          </a:p>
          <a:p>
            <a:pPr lvl="1"/>
            <a:r>
              <a:rPr lang="it-IT" dirty="0" smtClean="0"/>
              <a:t>Struttura dati – Classe (di interesse per lo sviluppatore)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Tipi di dati astratti e strutture dati</a:t>
            </a:r>
            <a:endParaRPr lang="it-IT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Java non esiste la cosiddetta “ereditarietà multipla” (come in C++).</a:t>
            </a:r>
          </a:p>
          <a:p>
            <a:r>
              <a:rPr lang="it-IT" dirty="0" smtClean="0"/>
              <a:t>Questa permette ad una classe di estendere più classi contemporaneamente.</a:t>
            </a:r>
          </a:p>
          <a:p>
            <a:r>
              <a:rPr lang="it-IT" dirty="0" smtClean="0"/>
              <a:t>In pratica </a:t>
            </a:r>
            <a:r>
              <a:rPr lang="it-IT" u="sng" dirty="0" smtClean="0"/>
              <a:t>non è possibile </a:t>
            </a:r>
            <a:r>
              <a:rPr lang="it-IT" dirty="0" smtClean="0"/>
              <a:t>scrivere: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Idrovolante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Nave,Aereo {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Ereditarietà </a:t>
            </a:r>
            <a:r>
              <a:rPr lang="it-IT" sz="3600" dirty="0" smtClean="0"/>
              <a:t>multipla ed interfacce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L'ereditarietà multipla può essere causa di ambiguità.  </a:t>
            </a:r>
          </a:p>
          <a:p>
            <a:r>
              <a:rPr lang="it-IT" sz="2600" dirty="0" smtClean="0"/>
              <a:t>Ad esempio se due classi B e C ereditano dalla classe A e la classe D eredita sia da B che da C, se un metodo in D chiama un metodo definito in A, da quale classe viene ereditato?</a:t>
            </a:r>
          </a:p>
          <a:p>
            <a:endParaRPr lang="it-IT" sz="2600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Ereditarietà multipla ed interfacce</a:t>
            </a:r>
          </a:p>
        </p:txBody>
      </p:sp>
      <p:sp>
        <p:nvSpPr>
          <p:cNvPr id="6" name="Rettangolo 5"/>
          <p:cNvSpPr/>
          <p:nvPr/>
        </p:nvSpPr>
        <p:spPr>
          <a:xfrm>
            <a:off x="2555776" y="4941168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95936" y="4149080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995936" y="5733256"/>
            <a:ext cx="1368152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364088" y="4941168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cxnSp>
        <p:nvCxnSpPr>
          <p:cNvPr id="12" name="Connettore 2 11"/>
          <p:cNvCxnSpPr>
            <a:stCxn id="6" idx="0"/>
          </p:cNvCxnSpPr>
          <p:nvPr/>
        </p:nvCxnSpPr>
        <p:spPr>
          <a:xfrm rot="5400000" flipH="1" flipV="1">
            <a:off x="3491880" y="4401108"/>
            <a:ext cx="288032" cy="7920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9" idx="0"/>
          </p:cNvCxnSpPr>
          <p:nvPr/>
        </p:nvCxnSpPr>
        <p:spPr>
          <a:xfrm rot="16200000" flipV="1">
            <a:off x="5562110" y="4455114"/>
            <a:ext cx="288032" cy="68407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9" idx="2"/>
          </p:cNvCxnSpPr>
          <p:nvPr/>
        </p:nvCxnSpPr>
        <p:spPr>
          <a:xfrm flipV="1">
            <a:off x="4644008" y="5445224"/>
            <a:ext cx="1404156" cy="2880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8" idx="0"/>
            <a:endCxn id="6" idx="2"/>
          </p:cNvCxnSpPr>
          <p:nvPr/>
        </p:nvCxnSpPr>
        <p:spPr>
          <a:xfrm rot="16200000" flipV="1">
            <a:off x="3815916" y="4869160"/>
            <a:ext cx="288032" cy="144016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imbolo &quot;divieto&quot; 13"/>
          <p:cNvSpPr/>
          <p:nvPr/>
        </p:nvSpPr>
        <p:spPr>
          <a:xfrm>
            <a:off x="4139952" y="5445224"/>
            <a:ext cx="1080120" cy="10801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Tale ambiguità prende il nome di </a:t>
            </a:r>
            <a:r>
              <a:rPr lang="it-IT" sz="2600" b="1" dirty="0" smtClean="0"/>
              <a:t>problema del diamante,</a:t>
            </a:r>
            <a:r>
              <a:rPr lang="it-IT" sz="2600" dirty="0" smtClean="0"/>
              <a:t> a causa della forma del diagramma di ereditarietà delle classi, simile ad un diamante.</a:t>
            </a:r>
          </a:p>
          <a:p>
            <a:r>
              <a:rPr lang="it-IT" sz="2400" dirty="0" smtClean="0"/>
              <a:t>In Java per risolvere questo inconveniente si è adottato questo compromesso: una classe può ereditare le </a:t>
            </a:r>
            <a:r>
              <a:rPr lang="it-IT" sz="2400" b="1" dirty="0" smtClean="0"/>
              <a:t>interfacce</a:t>
            </a:r>
            <a:r>
              <a:rPr lang="it-IT" sz="2400" dirty="0" smtClean="0"/>
              <a:t> da più di una classe base - cioè esporre all'esterno gli stessi metodi delle interfacce delle classi base - ma può ereditare i dati ed i metodi effettivi da una sola classe base.</a:t>
            </a:r>
            <a:endParaRPr lang="it-IT" sz="2600" dirty="0" smtClean="0"/>
          </a:p>
          <a:p>
            <a:endParaRPr lang="it-IT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Ereditarietà multipla ed interfacce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altre parole la differenza tra l’</a:t>
            </a:r>
            <a:r>
              <a:rPr lang="it-IT" sz="2400" b="1" dirty="0" smtClean="0"/>
              <a:t>implementare </a:t>
            </a:r>
            <a:r>
              <a:rPr lang="it-IT" sz="2400" dirty="0" smtClean="0"/>
              <a:t>un’interfaccia ed </a:t>
            </a:r>
            <a:r>
              <a:rPr lang="it-IT" sz="2400" b="1" dirty="0" smtClean="0"/>
              <a:t>estenderla</a:t>
            </a:r>
            <a:r>
              <a:rPr lang="it-IT" sz="2400" dirty="0" smtClean="0"/>
              <a:t> consiste nel fatto che, mentre possiamo estendere una sola classe alla volta, possiamo invece implementare infinite interfacce, simulando di fatto l’ereditarietà multipla, ma senza i suoi effetti collaterali negativi.</a:t>
            </a:r>
            <a:endParaRPr lang="it-IT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Ereditarietà multipla ed interfacce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vantaggio che offrono sia le classi astratte che le interfacce, risiede nel fatto che esse possono “obbligare” le sottoclassi ad implementare dei </a:t>
            </a:r>
            <a:r>
              <a:rPr lang="it-IT" b="1" dirty="0" smtClean="0"/>
              <a:t>comportamenti</a:t>
            </a:r>
            <a:endParaRPr lang="it-IT" dirty="0" smtClean="0"/>
          </a:p>
          <a:p>
            <a:r>
              <a:rPr lang="it-IT" dirty="0" smtClean="0"/>
              <a:t>Una classe che eredita un metodo astratto infatti, deve fare </a:t>
            </a:r>
            <a:r>
              <a:rPr lang="it-IT" dirty="0" err="1" smtClean="0"/>
              <a:t>override</a:t>
            </a:r>
            <a:r>
              <a:rPr lang="it-IT" dirty="0" smtClean="0"/>
              <a:t> del metodo ereditato oppure essere dichiarata astratta.</a:t>
            </a:r>
          </a:p>
          <a:p>
            <a:r>
              <a:rPr lang="it-IT" dirty="0" smtClean="0"/>
              <a:t>Dal punto di vista della progettazione quindi, questi strumenti supportano l’astrazione dei dati.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Classi astratte vs Interfacce</a:t>
            </a:r>
            <a:endParaRPr lang="it-IT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Una evidente differenza pratica è che </a:t>
            </a:r>
            <a:r>
              <a:rPr lang="it-IT" u="sng" dirty="0" smtClean="0"/>
              <a:t>possiamo simulare l’ereditarietà multipla solo con l’utilizzo di interfacce</a:t>
            </a:r>
            <a:r>
              <a:rPr lang="it-IT" dirty="0" smtClean="0"/>
              <a:t>. Infatti, è possibile estendere una sola classe alla volta, ma implementare più interfacce.</a:t>
            </a:r>
          </a:p>
          <a:p>
            <a:r>
              <a:rPr lang="it-IT" dirty="0" smtClean="0"/>
              <a:t>Tecnicamente la differenza più evidente è che un’interfaccia non può dichiarare né variabili ne metodi concreti, ma solo costanti statiche e pubbliche e metodi astratti.</a:t>
            </a:r>
          </a:p>
          <a:p>
            <a:r>
              <a:rPr lang="it-IT" dirty="0" smtClean="0"/>
              <a:t>È invece possibile dichiarare in maniera concreta un’intera classe astratta (senza metodi astratti). In quel caso il dichiararla astratta implica comunque che non possa essere istanziata.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Classi astratte vs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Quindi una classe astratta solitamente non è altro che un’astrazione, che è troppo generica per essere istanziata nel contesto in cui si dichiara. </a:t>
            </a:r>
          </a:p>
          <a:p>
            <a:r>
              <a:rPr lang="it-IT" dirty="0" smtClean="0"/>
              <a:t>Un’interfaccia invece, solitamente non è una vera astrazione troppo generica per il contesto, ma semmai un’“astrazione comportamentale”, che non ha senso istanziare in un certo contesto.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Classi astratte vs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classi astratte pure definiscono un legame più forte con la classe derivata poiché ne rappresentano il </a:t>
            </a:r>
            <a:r>
              <a:rPr lang="it-IT" b="1" dirty="0" smtClean="0"/>
              <a:t>tipo base </a:t>
            </a:r>
            <a:r>
              <a:rPr lang="it-IT" dirty="0" smtClean="0"/>
              <a:t>definendone il comportamento comune</a:t>
            </a:r>
          </a:p>
          <a:p>
            <a:r>
              <a:rPr lang="it-IT" dirty="0" smtClean="0"/>
              <a:t>Le interfacce possono invece essere usate per definire un modello generico, che implementa un </a:t>
            </a:r>
            <a:r>
              <a:rPr lang="it-IT" b="1" dirty="0" smtClean="0"/>
              <a:t>comportamento comune a classi di vario genere e natura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Classi astratte vs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500" dirty="0" smtClean="0">
                <a:cs typeface="Courier New" pitchFamily="49" charset="0"/>
              </a:rPr>
              <a:t>Vorremmo utilizzare lo </a:t>
            </a:r>
            <a:r>
              <a:rPr lang="it-IT" sz="2500" b="1" dirty="0" smtClean="0">
                <a:cs typeface="Courier New" pitchFamily="49" charset="0"/>
              </a:rPr>
              <a:t>stesso nome </a:t>
            </a:r>
            <a:r>
              <a:rPr lang="it-IT" sz="2500" dirty="0" smtClean="0">
                <a:cs typeface="Courier New" pitchFamily="49" charset="0"/>
              </a:rPr>
              <a:t>di metodo rimanendo liberi di scegliere in seguito ed in modo indipendente l’implementazione più adatta allo specifico scenario applicativo senza costose modifiche</a:t>
            </a:r>
          </a:p>
          <a:p>
            <a:r>
              <a:rPr lang="it-IT" sz="2500" dirty="0" smtClean="0">
                <a:cs typeface="Courier New" pitchFamily="49" charset="0"/>
              </a:rPr>
              <a:t>Il meccanismo del </a:t>
            </a:r>
            <a:r>
              <a:rPr lang="it-IT" sz="2500" b="1" dirty="0" smtClean="0">
                <a:cs typeface="Courier New" pitchFamily="49" charset="0"/>
              </a:rPr>
              <a:t>polimorfismo </a:t>
            </a:r>
            <a:r>
              <a:rPr lang="it-IT" sz="2500" dirty="0" smtClean="0">
                <a:cs typeface="Courier New" pitchFamily="49" charset="0"/>
              </a:rPr>
              <a:t>dei metodi ci viene in </a:t>
            </a:r>
            <a:r>
              <a:rPr lang="it-IT" sz="2500" dirty="0" err="1" smtClean="0">
                <a:cs typeface="Courier New" pitchFamily="49" charset="0"/>
              </a:rPr>
              <a:t>aiuto…</a:t>
            </a:r>
            <a:endParaRPr lang="it-IT" sz="2500" dirty="0" smtClean="0">
              <a:cs typeface="Courier New" pitchFamily="49" charset="0"/>
            </a:endParaRPr>
          </a:p>
          <a:p>
            <a:pPr lvl="1"/>
            <a:r>
              <a:rPr lang="it-IT" sz="2100" dirty="0" smtClean="0">
                <a:cs typeface="Courier New" pitchFamily="49" charset="0"/>
              </a:rPr>
              <a:t>definendo un’</a:t>
            </a:r>
            <a:r>
              <a:rPr lang="it-IT" sz="2100" b="1" dirty="0" smtClean="0">
                <a:cs typeface="Courier New" pitchFamily="49" charset="0"/>
              </a:rPr>
              <a:t>interfaccia</a:t>
            </a:r>
            <a:r>
              <a:rPr lang="it-IT" sz="2100" dirty="0" smtClean="0">
                <a:cs typeface="Courier New" pitchFamily="49" charset="0"/>
              </a:rPr>
              <a:t> Java che specifica l’intestazione del metodo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100" dirty="0" smtClean="0">
                <a:cs typeface="Courier New" pitchFamily="49" charset="0"/>
              </a:rPr>
              <a:t> che risolve il problema dei duplicati</a:t>
            </a:r>
          </a:p>
          <a:p>
            <a:pPr lvl="1"/>
            <a:r>
              <a:rPr lang="it-IT" sz="2100" dirty="0" smtClean="0">
                <a:cs typeface="Courier New" pitchFamily="49" charset="0"/>
              </a:rPr>
              <a:t>definendo per ogni diversa realizzazione una classe opportuna che implementa l’interfaccia data </a:t>
            </a:r>
            <a:endParaRPr lang="it-IT" sz="21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600" dirty="0" smtClean="0"/>
              <a:t>Un’</a:t>
            </a:r>
            <a:r>
              <a:rPr lang="it-IT" sz="2600" b="1" dirty="0" smtClean="0">
                <a:solidFill>
                  <a:srgbClr val="FF0000"/>
                </a:solidFill>
              </a:rPr>
              <a:t>interfaccia</a:t>
            </a:r>
            <a:r>
              <a:rPr lang="it-IT" sz="2600" dirty="0" smtClean="0"/>
              <a:t> è un insieme di </a:t>
            </a:r>
            <a:r>
              <a:rPr lang="it-IT" sz="2600" u="sng" dirty="0" smtClean="0"/>
              <a:t>metodi astratti</a:t>
            </a:r>
            <a:r>
              <a:rPr lang="it-IT" sz="2600" dirty="0" smtClean="0"/>
              <a:t> e </a:t>
            </a:r>
            <a:r>
              <a:rPr lang="it-IT" sz="2600" u="sng" dirty="0" smtClean="0"/>
              <a:t>costanti</a:t>
            </a:r>
            <a:r>
              <a:rPr lang="it-IT" sz="2600" dirty="0" smtClean="0"/>
              <a:t>, senza campi e senza alcuna definizione di metodo</a:t>
            </a:r>
          </a:p>
          <a:p>
            <a:r>
              <a:rPr lang="it-IT" sz="2600" dirty="0" smtClean="0"/>
              <a:t>In ogni interfaccia tutti gli identificatori di metodi e di costanti sono pubblici</a:t>
            </a:r>
          </a:p>
          <a:p>
            <a:r>
              <a:rPr lang="it-IT" sz="2600" dirty="0" smtClean="0"/>
              <a:t>Le interfacce non contengono costruttori</a:t>
            </a:r>
            <a:endParaRPr lang="it-IT" sz="26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600" dirty="0" smtClean="0"/>
              <a:t>Quando una classe fornisce le definizioni dei metodi di un’interfaccia si dice che </a:t>
            </a:r>
            <a:r>
              <a:rPr lang="it-IT" sz="2600" b="1" dirty="0" smtClean="0"/>
              <a:t>implementa</a:t>
            </a:r>
            <a:r>
              <a:rPr lang="it-IT" sz="2600" dirty="0" smtClean="0"/>
              <a:t> o realizza l’interfaccia</a:t>
            </a:r>
          </a:p>
          <a:p>
            <a:r>
              <a:rPr lang="it-IT" sz="2600" dirty="0" smtClean="0"/>
              <a:t>Le interfacce non contengono costruttori perché i costruttori sono sempre relativi ad una classe</a:t>
            </a:r>
          </a:p>
          <a:p>
            <a:r>
              <a:rPr lang="it-IT" sz="2600" dirty="0" smtClean="0"/>
              <a:t>La classe può anche definire altri metodi</a:t>
            </a:r>
            <a:endParaRPr lang="it-IT" sz="26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it-IT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{ &lt;corpo di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{ &lt;corpo di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1800" dirty="0" smtClean="0">
                <a:latin typeface="+mj-lt"/>
                <a:cs typeface="Courier New" pitchFamily="49" charset="0"/>
              </a:rPr>
              <a:t>… così via per le realizzazioni delle classi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VerificaDupArray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latin typeface="+mj-lt"/>
                <a:cs typeface="Courier New" pitchFamily="49" charset="0"/>
              </a:rPr>
              <a:t>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VerificaDupOrdArray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interfacce: Il problema dei duplicati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r>
              <a:rPr lang="it-IT" dirty="0" smtClean="0"/>
              <a:t>In questo modo, anziché 4 metodi con nomi diversi, abbiamo:</a:t>
            </a:r>
          </a:p>
          <a:p>
            <a:pPr marL="603504" lvl="2" indent="-256032">
              <a:spcBef>
                <a:spcPts val="400"/>
              </a:spcBef>
              <a:buSzPct val="65000"/>
              <a:buFont typeface="Wingdings 3"/>
              <a:buChar char=""/>
            </a:pPr>
            <a:r>
              <a:rPr lang="it-IT" sz="2500" dirty="0" smtClean="0"/>
              <a:t>uno stesso metodo </a:t>
            </a:r>
            <a:r>
              <a:rPr lang="it-IT" sz="2500" dirty="0" err="1" smtClean="0"/>
              <a:t>verificaDup</a:t>
            </a:r>
            <a:endParaRPr lang="it-IT" sz="2500" dirty="0" smtClean="0"/>
          </a:p>
          <a:p>
            <a:pPr marL="603504" lvl="2" indent="-256032">
              <a:spcBef>
                <a:spcPts val="400"/>
              </a:spcBef>
              <a:buSzPct val="65000"/>
              <a:buFont typeface="Wingdings 3"/>
              <a:buChar char=""/>
            </a:pPr>
            <a:r>
              <a:rPr lang="it-IT" sz="2500" dirty="0" smtClean="0"/>
              <a:t>differenti realizzazioni in 4 diverse classi </a:t>
            </a:r>
          </a:p>
          <a:p>
            <a:r>
              <a:rPr lang="it-IT" dirty="0" smtClean="0"/>
              <a:t>L’implementazione dell’interfaccia obbliga il programmatore a rispettare l’intestazione del metodo </a:t>
            </a:r>
            <a:r>
              <a:rPr lang="it-IT" dirty="0" err="1" smtClean="0"/>
              <a:t>verificaDup</a:t>
            </a:r>
            <a:r>
              <a:rPr lang="it-IT" dirty="0" smtClean="0"/>
              <a:t> nelle varie classi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interfacce: Il problema dei duplicati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600" dirty="0" smtClean="0">
                <a:cs typeface="Courier New" pitchFamily="49" charset="0"/>
              </a:rPr>
              <a:t>L’implementazione dell’interfaccia obbliga il programmatore a rispettare l’intestazione del metodo </a:t>
            </a:r>
            <a:r>
              <a:rPr lang="it-IT" sz="2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smtClean="0">
                <a:cs typeface="Courier New" pitchFamily="49" charset="0"/>
              </a:rPr>
              <a:t>nelle varie classi</a:t>
            </a:r>
          </a:p>
          <a:p>
            <a:r>
              <a:rPr lang="it-IT" sz="2600" dirty="0" smtClean="0">
                <a:cs typeface="Courier New" pitchFamily="49" charset="0"/>
              </a:rPr>
              <a:t>I metodi verranno invocati nella forma generica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v.verificaDup</a:t>
            </a:r>
            <a:r>
              <a:rPr lang="it-IT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(S)</a:t>
            </a:r>
            <a:endParaRPr lang="it-IT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600" dirty="0" smtClean="0">
                <a:cs typeface="Courier New" pitchFamily="49" charset="0"/>
              </a:rPr>
              <a:t>dove </a:t>
            </a:r>
            <a:r>
              <a:rPr lang="it-IT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it-IT" sz="2600" dirty="0" smtClean="0">
                <a:cs typeface="Courier New" pitchFamily="49" charset="0"/>
              </a:rPr>
              <a:t> è il riferimento ad un oggetto di una classe che implementa l’interfaccia </a:t>
            </a:r>
            <a:r>
              <a:rPr lang="it-IT" sz="2600" b="1" dirty="0" err="1" smtClean="0">
                <a:latin typeface="Courier New" pitchFamily="49" charset="0"/>
                <a:cs typeface="Courier New" pitchFamily="49" charset="0"/>
              </a:rPr>
              <a:t>AlgoDup</a:t>
            </a:r>
            <a:endParaRPr lang="it-IT" sz="2600" dirty="0" smtClean="0">
              <a:cs typeface="Courier New" pitchFamily="49" charset="0"/>
            </a:endParaRPr>
          </a:p>
          <a:p>
            <a:pPr>
              <a:buNone/>
            </a:pPr>
            <a:r>
              <a:rPr lang="it-IT" sz="2600" dirty="0" smtClean="0">
                <a:cs typeface="Courier New" pitchFamily="49" charset="0"/>
              </a:rPr>
              <a:t>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 Draft</a:t>
            </a: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interfacce: Il problema dei duplicati</a:t>
            </a:r>
            <a:endParaRPr lang="it-IT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2064</Words>
  <Application>Microsoft Office PowerPoint</Application>
  <PresentationFormat>Presentazione su schermo (4:3)</PresentationFormat>
  <Paragraphs>367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BrainstrmSess</vt:lpstr>
      <vt:lpstr>Università degli Studi dell’Aquila</vt:lpstr>
      <vt:lpstr>Le interfacce</vt:lpstr>
      <vt:lpstr>Le interfacce</vt:lpstr>
      <vt:lpstr>Le interfacce</vt:lpstr>
      <vt:lpstr>Le interfacce</vt:lpstr>
      <vt:lpstr>Le interfacce</vt:lpstr>
      <vt:lpstr>Le interfacce: Il problema dei duplicati</vt:lpstr>
      <vt:lpstr>Le interfacce: Il problema dei duplicati</vt:lpstr>
      <vt:lpstr>Le interfacce: Il problema dei duplicati</vt:lpstr>
      <vt:lpstr>Le interfacce: Il problema dei duplicati</vt:lpstr>
      <vt:lpstr>Un altro esempio: L’interfaccia Figure</vt:lpstr>
      <vt:lpstr>L’interfaccia Figure</vt:lpstr>
      <vt:lpstr>L’interfaccia Figure</vt:lpstr>
      <vt:lpstr>L’interfaccia Figure</vt:lpstr>
      <vt:lpstr>L’interfaccia Volante</vt:lpstr>
      <vt:lpstr>L’interfaccia Volante</vt:lpstr>
      <vt:lpstr>L’interfaccia Volante</vt:lpstr>
      <vt:lpstr>L’interfaccia Volante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Tipi di dati astratti e strutture dati (cenno)</vt:lpstr>
      <vt:lpstr>Tipi di dati astratti e strutture dati</vt:lpstr>
      <vt:lpstr>Ereditarietà multipla ed interfacce</vt:lpstr>
      <vt:lpstr>Ereditarietà multipla ed interfacce</vt:lpstr>
      <vt:lpstr>Ereditarietà multipla ed interfacce</vt:lpstr>
      <vt:lpstr>Ereditarietà multipla ed interfacce</vt:lpstr>
      <vt:lpstr>Classi astratte vs Interfacce</vt:lpstr>
      <vt:lpstr>Classi astratte vs Interfacce</vt:lpstr>
      <vt:lpstr>Classi astratte vs Interfacce</vt:lpstr>
      <vt:lpstr>Classi astratte vs Interfacce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2015-10-07T10:54:02Z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